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73" r:id="rId2"/>
    <p:sldMasterId id="2147483732" r:id="rId3"/>
  </p:sldMasterIdLst>
  <p:notesMasterIdLst>
    <p:notesMasterId r:id="rId17"/>
  </p:notesMasterIdLst>
  <p:sldIdLst>
    <p:sldId id="391" r:id="rId4"/>
    <p:sldId id="312" r:id="rId5"/>
    <p:sldId id="366" r:id="rId6"/>
    <p:sldId id="387" r:id="rId7"/>
    <p:sldId id="388" r:id="rId8"/>
    <p:sldId id="355" r:id="rId9"/>
    <p:sldId id="359" r:id="rId10"/>
    <p:sldId id="358" r:id="rId11"/>
    <p:sldId id="383" r:id="rId12"/>
    <p:sldId id="389" r:id="rId13"/>
    <p:sldId id="390" r:id="rId14"/>
    <p:sldId id="319" r:id="rId15"/>
    <p:sldId id="392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00B762"/>
    <a:srgbClr val="DF0048"/>
    <a:srgbClr val="FF5E55"/>
    <a:srgbClr val="D8D8D8"/>
    <a:srgbClr val="FAE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59" autoAdjust="0"/>
  </p:normalViewPr>
  <p:slideViewPr>
    <p:cSldViewPr snapToGrid="0">
      <p:cViewPr>
        <p:scale>
          <a:sx n="110" d="100"/>
          <a:sy n="110" d="100"/>
        </p:scale>
        <p:origin x="-384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A0E37A5C-0ABA-498A-932D-A2D952681A48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9222228E-5B25-4BF0-B08A-4577C683A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02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487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494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26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98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487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17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51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65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66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0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64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64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505847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42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43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77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62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74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72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40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90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47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95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07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48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7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25521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70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37607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73325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9721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27198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563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7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03610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45304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28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69855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1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38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24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71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16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15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84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9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38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92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1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69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7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86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0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5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9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1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82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6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7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03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0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75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3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66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04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69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62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123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15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92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4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789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5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3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19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5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28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0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5967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22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71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919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02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39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10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70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650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40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9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931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60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42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51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7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529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64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999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45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44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47670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77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10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88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194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4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39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27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3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2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3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6223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2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98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2457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292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1190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6391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55450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0269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0895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98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5300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9663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170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6018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0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97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564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01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12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75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4973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78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95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57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88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98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18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6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02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8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92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38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62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13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5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51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1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50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20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93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5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" Target="../slides/slid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26" Type="http://schemas.openxmlformats.org/officeDocument/2006/relationships/slideLayout" Target="../slideLayouts/slideLayout87.xml"/><Relationship Id="rId39" Type="http://schemas.openxmlformats.org/officeDocument/2006/relationships/slideLayout" Target="../slideLayouts/slideLayout100.xml"/><Relationship Id="rId21" Type="http://schemas.openxmlformats.org/officeDocument/2006/relationships/slideLayout" Target="../slideLayouts/slideLayout82.xml"/><Relationship Id="rId34" Type="http://schemas.openxmlformats.org/officeDocument/2006/relationships/slideLayout" Target="../slideLayouts/slideLayout95.xml"/><Relationship Id="rId42" Type="http://schemas.openxmlformats.org/officeDocument/2006/relationships/slideLayout" Target="../slideLayouts/slideLayout103.xml"/><Relationship Id="rId47" Type="http://schemas.openxmlformats.org/officeDocument/2006/relationships/slideLayout" Target="../slideLayouts/slideLayout108.xml"/><Relationship Id="rId50" Type="http://schemas.openxmlformats.org/officeDocument/2006/relationships/slideLayout" Target="../slideLayouts/slideLayout111.xml"/><Relationship Id="rId55" Type="http://schemas.openxmlformats.org/officeDocument/2006/relationships/slideLayout" Target="../slideLayouts/slideLayout116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29" Type="http://schemas.openxmlformats.org/officeDocument/2006/relationships/slideLayout" Target="../slideLayouts/slideLayout90.xml"/><Relationship Id="rId41" Type="http://schemas.openxmlformats.org/officeDocument/2006/relationships/slideLayout" Target="../slideLayouts/slideLayout102.xml"/><Relationship Id="rId54" Type="http://schemas.openxmlformats.org/officeDocument/2006/relationships/slideLayout" Target="../slideLayouts/slideLayout115.xml"/><Relationship Id="rId62" Type="http://schemas.openxmlformats.org/officeDocument/2006/relationships/theme" Target="../theme/theme2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85.xml"/><Relationship Id="rId32" Type="http://schemas.openxmlformats.org/officeDocument/2006/relationships/slideLayout" Target="../slideLayouts/slideLayout93.xml"/><Relationship Id="rId37" Type="http://schemas.openxmlformats.org/officeDocument/2006/relationships/slideLayout" Target="../slideLayouts/slideLayout98.xml"/><Relationship Id="rId40" Type="http://schemas.openxmlformats.org/officeDocument/2006/relationships/slideLayout" Target="../slideLayouts/slideLayout101.xml"/><Relationship Id="rId45" Type="http://schemas.openxmlformats.org/officeDocument/2006/relationships/slideLayout" Target="../slideLayouts/slideLayout106.xml"/><Relationship Id="rId53" Type="http://schemas.openxmlformats.org/officeDocument/2006/relationships/slideLayout" Target="../slideLayouts/slideLayout114.xml"/><Relationship Id="rId58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84.xml"/><Relationship Id="rId28" Type="http://schemas.openxmlformats.org/officeDocument/2006/relationships/slideLayout" Target="../slideLayouts/slideLayout89.xml"/><Relationship Id="rId36" Type="http://schemas.openxmlformats.org/officeDocument/2006/relationships/slideLayout" Target="../slideLayouts/slideLayout97.xml"/><Relationship Id="rId49" Type="http://schemas.openxmlformats.org/officeDocument/2006/relationships/slideLayout" Target="../slideLayouts/slideLayout110.xml"/><Relationship Id="rId57" Type="http://schemas.openxmlformats.org/officeDocument/2006/relationships/slideLayout" Target="../slideLayouts/slideLayout118.xml"/><Relationship Id="rId61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31" Type="http://schemas.openxmlformats.org/officeDocument/2006/relationships/slideLayout" Target="../slideLayouts/slideLayout92.xml"/><Relationship Id="rId44" Type="http://schemas.openxmlformats.org/officeDocument/2006/relationships/slideLayout" Target="../slideLayouts/slideLayout105.xml"/><Relationship Id="rId52" Type="http://schemas.openxmlformats.org/officeDocument/2006/relationships/slideLayout" Target="../slideLayouts/slideLayout113.xml"/><Relationship Id="rId6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83.xml"/><Relationship Id="rId27" Type="http://schemas.openxmlformats.org/officeDocument/2006/relationships/slideLayout" Target="../slideLayouts/slideLayout88.xml"/><Relationship Id="rId30" Type="http://schemas.openxmlformats.org/officeDocument/2006/relationships/slideLayout" Target="../slideLayouts/slideLayout91.xml"/><Relationship Id="rId35" Type="http://schemas.openxmlformats.org/officeDocument/2006/relationships/slideLayout" Target="../slideLayouts/slideLayout96.xml"/><Relationship Id="rId43" Type="http://schemas.openxmlformats.org/officeDocument/2006/relationships/slideLayout" Target="../slideLayouts/slideLayout104.xml"/><Relationship Id="rId48" Type="http://schemas.openxmlformats.org/officeDocument/2006/relationships/slideLayout" Target="../slideLayouts/slideLayout109.xml"/><Relationship Id="rId56" Type="http://schemas.openxmlformats.org/officeDocument/2006/relationships/slideLayout" Target="../slideLayouts/slideLayout117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69.xml"/><Relationship Id="rId51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86.xml"/><Relationship Id="rId33" Type="http://schemas.openxmlformats.org/officeDocument/2006/relationships/slideLayout" Target="../slideLayouts/slideLayout94.xml"/><Relationship Id="rId38" Type="http://schemas.openxmlformats.org/officeDocument/2006/relationships/slideLayout" Target="../slideLayouts/slideLayout99.xml"/><Relationship Id="rId46" Type="http://schemas.openxmlformats.org/officeDocument/2006/relationships/slideLayout" Target="../slideLayouts/slideLayout107.xml"/><Relationship Id="rId59" Type="http://schemas.openxmlformats.org/officeDocument/2006/relationships/slideLayout" Target="../slideLayouts/slideLayout1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18" Type="http://schemas.openxmlformats.org/officeDocument/2006/relationships/slideLayout" Target="../slideLayouts/slideLayout140.xml"/><Relationship Id="rId26" Type="http://schemas.openxmlformats.org/officeDocument/2006/relationships/slideLayout" Target="../slideLayouts/slideLayout148.xml"/><Relationship Id="rId39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43.xml"/><Relationship Id="rId34" Type="http://schemas.openxmlformats.org/officeDocument/2006/relationships/slideLayout" Target="../slideLayouts/slideLayout156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17" Type="http://schemas.openxmlformats.org/officeDocument/2006/relationships/slideLayout" Target="../slideLayouts/slideLayout139.xml"/><Relationship Id="rId25" Type="http://schemas.openxmlformats.org/officeDocument/2006/relationships/slideLayout" Target="../slideLayouts/slideLayout147.xml"/><Relationship Id="rId33" Type="http://schemas.openxmlformats.org/officeDocument/2006/relationships/slideLayout" Target="../slideLayouts/slideLayout155.xml"/><Relationship Id="rId38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24.xml"/><Relationship Id="rId16" Type="http://schemas.openxmlformats.org/officeDocument/2006/relationships/slideLayout" Target="../slideLayouts/slideLayout138.xml"/><Relationship Id="rId20" Type="http://schemas.openxmlformats.org/officeDocument/2006/relationships/slideLayout" Target="../slideLayouts/slideLayout142.xml"/><Relationship Id="rId29" Type="http://schemas.openxmlformats.org/officeDocument/2006/relationships/slideLayout" Target="../slideLayouts/slideLayout151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24" Type="http://schemas.openxmlformats.org/officeDocument/2006/relationships/slideLayout" Target="../slideLayouts/slideLayout146.xml"/><Relationship Id="rId32" Type="http://schemas.openxmlformats.org/officeDocument/2006/relationships/slideLayout" Target="../slideLayouts/slideLayout154.xml"/><Relationship Id="rId37" Type="http://schemas.openxmlformats.org/officeDocument/2006/relationships/slideLayout" Target="../slideLayouts/slideLayout159.xml"/><Relationship Id="rId40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27.xml"/><Relationship Id="rId15" Type="http://schemas.openxmlformats.org/officeDocument/2006/relationships/slideLayout" Target="../slideLayouts/slideLayout137.xml"/><Relationship Id="rId23" Type="http://schemas.openxmlformats.org/officeDocument/2006/relationships/slideLayout" Target="../slideLayouts/slideLayout145.xml"/><Relationship Id="rId28" Type="http://schemas.openxmlformats.org/officeDocument/2006/relationships/slideLayout" Target="../slideLayouts/slideLayout150.xml"/><Relationship Id="rId36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32.xml"/><Relationship Id="rId19" Type="http://schemas.openxmlformats.org/officeDocument/2006/relationships/slideLayout" Target="../slideLayouts/slideLayout141.xml"/><Relationship Id="rId31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6.xml"/><Relationship Id="rId22" Type="http://schemas.openxmlformats.org/officeDocument/2006/relationships/slideLayout" Target="../slideLayouts/slideLayout144.xml"/><Relationship Id="rId27" Type="http://schemas.openxmlformats.org/officeDocument/2006/relationships/slideLayout" Target="../slideLayouts/slideLayout149.xml"/><Relationship Id="rId30" Type="http://schemas.openxmlformats.org/officeDocument/2006/relationships/slideLayout" Target="../slideLayouts/slideLayout152.xml"/><Relationship Id="rId35" Type="http://schemas.openxmlformats.org/officeDocument/2006/relationships/slideLayout" Target="../slideLayouts/slideLayout157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202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图形</a:t>
            </a: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王国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65" action="ppaction://hlinksldjump"/>
            </p:cNvPr>
            <p:cNvPicPr>
              <a:picLocks noChangeAspect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6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854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718" r:id="rId41"/>
    <p:sldLayoutId id="2147483719" r:id="rId42"/>
    <p:sldLayoutId id="2147483720" r:id="rId43"/>
    <p:sldLayoutId id="2147483721" r:id="rId44"/>
    <p:sldLayoutId id="2147483722" r:id="rId45"/>
    <p:sldLayoutId id="2147483723" r:id="rId46"/>
    <p:sldLayoutId id="2147483724" r:id="rId47"/>
    <p:sldLayoutId id="2147483725" r:id="rId48"/>
    <p:sldLayoutId id="2147483726" r:id="rId49"/>
    <p:sldLayoutId id="2147483727" r:id="rId50"/>
    <p:sldLayoutId id="2147483728" r:id="rId51"/>
    <p:sldLayoutId id="2147483729" r:id="rId52"/>
    <p:sldLayoutId id="2147483730" r:id="rId53"/>
    <p:sldLayoutId id="2147483731" r:id="rId54"/>
    <p:sldLayoutId id="2147483670" r:id="rId55"/>
    <p:sldLayoutId id="2147483671" r:id="rId56"/>
    <p:sldLayoutId id="2147483672" r:id="rId57"/>
    <p:sldLayoutId id="2147483673" r:id="rId58"/>
    <p:sldLayoutId id="2147483674" r:id="rId59"/>
    <p:sldLayoutId id="2147483675" r:id="rId60"/>
    <p:sldLayoutId id="2147483676" r:id="rId6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202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图形</a:t>
            </a:r>
            <a:r>
              <a:rPr lang="zh-CN" altLang="en-US" sz="1200" b="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王国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  <p:sldLayoutId id="2147483791" r:id="rId18"/>
    <p:sldLayoutId id="2147483792" r:id="rId19"/>
    <p:sldLayoutId id="2147483793" r:id="rId20"/>
    <p:sldLayoutId id="2147483794" r:id="rId21"/>
    <p:sldLayoutId id="2147483795" r:id="rId22"/>
    <p:sldLayoutId id="2147483796" r:id="rId23"/>
    <p:sldLayoutId id="2147483797" r:id="rId24"/>
    <p:sldLayoutId id="2147483798" r:id="rId25"/>
    <p:sldLayoutId id="2147483799" r:id="rId26"/>
    <p:sldLayoutId id="2147483800" r:id="rId27"/>
    <p:sldLayoutId id="2147483801" r:id="rId28"/>
    <p:sldLayoutId id="2147483802" r:id="rId29"/>
    <p:sldLayoutId id="2147483803" r:id="rId30"/>
    <p:sldLayoutId id="2147483804" r:id="rId31"/>
    <p:sldLayoutId id="2147483805" r:id="rId32"/>
    <p:sldLayoutId id="2147483806" r:id="rId33"/>
    <p:sldLayoutId id="2147483807" r:id="rId34"/>
    <p:sldLayoutId id="2147483808" r:id="rId35"/>
    <p:sldLayoutId id="2147483809" r:id="rId36"/>
    <p:sldLayoutId id="2147483810" r:id="rId37"/>
    <p:sldLayoutId id="2147483811" r:id="rId38"/>
    <p:sldLayoutId id="2147483812" r:id="rId39"/>
    <p:sldLayoutId id="2147483813" r:id="rId40"/>
    <p:sldLayoutId id="2147483814" r:id="rId41"/>
    <p:sldLayoutId id="2147483815" r:id="rId42"/>
    <p:sldLayoutId id="2147483816" r:id="rId43"/>
    <p:sldLayoutId id="2147483817" r:id="rId44"/>
    <p:sldLayoutId id="2147483818" r:id="rId45"/>
    <p:sldLayoutId id="2147483819" r:id="rId46"/>
    <p:sldLayoutId id="2147483820" r:id="rId47"/>
    <p:sldLayoutId id="2147483821" r:id="rId48"/>
    <p:sldLayoutId id="2147483822" r:id="rId49"/>
    <p:sldLayoutId id="2147483823" r:id="rId50"/>
    <p:sldLayoutId id="2147483824" r:id="rId51"/>
    <p:sldLayoutId id="2147483825" r:id="rId52"/>
    <p:sldLayoutId id="2147483826" r:id="rId53"/>
    <p:sldLayoutId id="2147483827" r:id="rId54"/>
    <p:sldLayoutId id="2147483828" r:id="rId55"/>
    <p:sldLayoutId id="2147483829" r:id="rId56"/>
    <p:sldLayoutId id="2147483830" r:id="rId57"/>
    <p:sldLayoutId id="2147483831" r:id="rId58"/>
    <p:sldLayoutId id="2147483832" r:id="rId59"/>
    <p:sldLayoutId id="2147483833" r:id="rId60"/>
    <p:sldLayoutId id="2147483834" r:id="rId6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认识</a:t>
            </a:r>
            <a:r>
              <a:rPr lang="en-US" altLang="zh-CN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100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以内的数 面积的含义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6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57" r:id="rId25"/>
    <p:sldLayoutId id="2147483758" r:id="rId26"/>
    <p:sldLayoutId id="2147483759" r:id="rId27"/>
    <p:sldLayoutId id="2147483760" r:id="rId28"/>
    <p:sldLayoutId id="2147483761" r:id="rId29"/>
    <p:sldLayoutId id="2147483762" r:id="rId30"/>
    <p:sldLayoutId id="2147483763" r:id="rId31"/>
    <p:sldLayoutId id="2147483764" r:id="rId32"/>
    <p:sldLayoutId id="2147483765" r:id="rId33"/>
    <p:sldLayoutId id="2147483766" r:id="rId34"/>
    <p:sldLayoutId id="2147483767" r:id="rId35"/>
    <p:sldLayoutId id="2147483768" r:id="rId36"/>
    <p:sldLayoutId id="2147483769" r:id="rId37"/>
    <p:sldLayoutId id="2147483770" r:id="rId38"/>
    <p:sldLayoutId id="2147483771" r:id="rId39"/>
    <p:sldLayoutId id="2147483772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9.xml"/><Relationship Id="rId6" Type="http://schemas.openxmlformats.org/officeDocument/2006/relationships/slide" Target="slide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jpeg"/><Relationship Id="rId7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jpe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苏教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版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数学  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五年级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8729" y="1435155"/>
            <a:ext cx="481606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图 形 王 国</a:t>
            </a:r>
            <a:endParaRPr lang="zh-CN" altLang="en-US" sz="66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+mn-cs"/>
              </a:rPr>
              <a:t>整体回顾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+mn-cs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综合运用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宋体"/>
                <a:ea typeface="宋体"/>
                <a:cs typeface="+mn-cs"/>
              </a:rPr>
              <a:t>整理与复习</a:t>
            </a:r>
            <a:endParaRPr lang="zh-CN" altLang="en-US" sz="4000" dirty="0">
              <a:solidFill>
                <a:srgbClr val="0050AA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知识梳理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dirty="0">
                  <a:solidFill>
                    <a:srgbClr val="0050AA"/>
                  </a:solidFill>
                  <a:latin typeface="宋体"/>
                  <a:ea typeface="宋体"/>
                  <a:cs typeface="+mn-cs"/>
                </a:rPr>
                <a:t>8</a:t>
              </a:r>
              <a:endParaRPr kumimoji="1" lang="zh-CN" altLang="en-US" sz="3500" dirty="0">
                <a:solidFill>
                  <a:srgbClr val="0050AA"/>
                </a:solidFill>
                <a:latin typeface="宋体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09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"/>
          <a:stretch/>
        </p:blipFill>
        <p:spPr bwMode="auto">
          <a:xfrm>
            <a:off x="531305" y="1134653"/>
            <a:ext cx="4583025" cy="159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270254" y="378576"/>
            <a:ext cx="76746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三块边长都是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厘米的正方形铁皮，分别按右图剪下不同规格的圆片。剩下的铁皮面积相等吗？</a:t>
            </a:r>
          </a:p>
        </p:txBody>
      </p:sp>
      <p:sp>
        <p:nvSpPr>
          <p:cNvPr id="32" name="矩形 31"/>
          <p:cNvSpPr/>
          <p:nvPr/>
        </p:nvSpPr>
        <p:spPr>
          <a:xfrm>
            <a:off x="5439808" y="1396804"/>
            <a:ext cx="2964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12÷2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36</a:t>
            </a: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113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.04(</a:t>
            </a:r>
            <a:r>
              <a:rPr lang="zh-CN" altLang="en-US" sz="24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平方厘米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56302" y="3049160"/>
            <a:ext cx="40027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12÷4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9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4</a:t>
            </a: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113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.04(</a:t>
            </a:r>
            <a:r>
              <a:rPr lang="zh-CN" altLang="en-US" sz="24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平方厘米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1436" y="2966264"/>
            <a:ext cx="40027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×（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12÷8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r>
              <a:rPr lang="en-US" altLang="zh-CN" sz="2400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16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2.25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16</a:t>
            </a: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113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.04(</a:t>
            </a:r>
            <a:r>
              <a:rPr lang="zh-CN" altLang="en-US" sz="24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平方厘米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6136" y="4265329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剩下的铁皮面积相等。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577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889" y="2799163"/>
            <a:ext cx="2243026" cy="15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554926" y="526434"/>
            <a:ext cx="53335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如右图，李师傅从一张三角形铁皮上剪下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个扇形。这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个扇形的面积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和是多少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平方厘米？</a:t>
            </a:r>
          </a:p>
        </p:txBody>
      </p:sp>
      <p:sp>
        <p:nvSpPr>
          <p:cNvPr id="32" name="矩形 31"/>
          <p:cNvSpPr/>
          <p:nvPr/>
        </p:nvSpPr>
        <p:spPr>
          <a:xfrm>
            <a:off x="1743488" y="187538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en-US" altLang="zh-CN" sz="2400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noProof="1">
                <a:latin typeface="楷体" pitchFamily="49" charset="-122"/>
                <a:ea typeface="楷体" pitchFamily="49" charset="-122"/>
                <a:sym typeface="+mn-ea"/>
              </a:rPr>
              <a:t>÷2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78.5÷2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39.25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平方厘米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4376" y="307783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这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个扇形的面积和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39.25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平方厘米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9"/>
          <a:stretch/>
        </p:blipFill>
        <p:spPr bwMode="auto">
          <a:xfrm>
            <a:off x="5647210" y="395569"/>
            <a:ext cx="2371725" cy="2403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1596681" y="3654494"/>
            <a:ext cx="3467699" cy="796736"/>
          </a:xfrm>
          <a:prstGeom prst="wedgeRoundRectCallout">
            <a:avLst>
              <a:gd name="adj1" fmla="val -57077"/>
              <a:gd name="adj2" fmla="val -50211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把这</a:t>
            </a:r>
            <a:r>
              <a:rPr lang="en-US" altLang="zh-CN" sz="2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个扇形拼在一起，能得到什么图形？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44" y="3503377"/>
            <a:ext cx="1020644" cy="14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68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633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1428599" y="3529330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2166221" y="1329987"/>
            <a:ext cx="5889984" cy="991661"/>
          </a:xfrm>
          <a:prstGeom prst="wedgeRoundRectCallout">
            <a:avLst>
              <a:gd name="adj1" fmla="val -55775"/>
              <a:gd name="adj2" fmla="val 3147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本学期我们学习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了圆的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哪些知识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？圆的周长和面积公式在实际生活中有哪些应用？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654356" y="2735687"/>
            <a:ext cx="2433033" cy="710562"/>
          </a:xfrm>
          <a:prstGeom prst="wedgeRoundRectCallout">
            <a:avLst>
              <a:gd name="adj1" fmla="val -10287"/>
              <a:gd name="adj2" fmla="val 8030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认识了圆。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3984518" y="3615603"/>
            <a:ext cx="832389" cy="74727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028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5990346" y="3473235"/>
            <a:ext cx="850948" cy="1032013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432443" y="2807924"/>
            <a:ext cx="2424015" cy="531633"/>
          </a:xfrm>
          <a:prstGeom prst="wedgeRoundRectCallout">
            <a:avLst>
              <a:gd name="adj1" fmla="val -22154"/>
              <a:gd name="adj2" fmla="val 9408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计算圆的周长。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6415820" y="2756153"/>
            <a:ext cx="2157963" cy="678290"/>
          </a:xfrm>
          <a:prstGeom prst="wedgeRoundRectCallout">
            <a:avLst>
              <a:gd name="adj1" fmla="val -34989"/>
              <a:gd name="adj2" fmla="val 8110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计算圆的面积。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06" y="1329987"/>
            <a:ext cx="871766" cy="12493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7583069" y="2990587"/>
            <a:ext cx="850948" cy="1032013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3455988" y="276225"/>
            <a:ext cx="3177725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圆的特征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321038" y="1268858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5563783" y="3462382"/>
            <a:ext cx="832389" cy="74727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图片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3"/>
          <a:stretch>
            <a:fillRect/>
          </a:stretch>
        </p:blipFill>
        <p:spPr bwMode="auto">
          <a:xfrm>
            <a:off x="1828362" y="851173"/>
            <a:ext cx="1382819" cy="149054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772740" y="2440434"/>
            <a:ext cx="3920033" cy="936104"/>
          </a:xfrm>
          <a:prstGeom prst="wedgeRoundRectCallout">
            <a:avLst>
              <a:gd name="adj1" fmla="val -52329"/>
              <a:gd name="adj2" fmla="val -49929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画圆时，针尖固定的一点是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圆心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i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O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表示；</a:t>
            </a:r>
            <a:endParaRPr lang="en-US" altLang="zh-CN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AutoShape 34"/>
          <p:cNvSpPr>
            <a:spLocks noChangeArrowheads="1"/>
          </p:cNvSpPr>
          <p:nvPr/>
        </p:nvSpPr>
        <p:spPr bwMode="auto">
          <a:xfrm>
            <a:off x="5396851" y="1684350"/>
            <a:ext cx="3529608" cy="1224136"/>
          </a:xfrm>
          <a:prstGeom prst="wedgeRoundRectCallout">
            <a:avLst>
              <a:gd name="adj1" fmla="val 19617"/>
              <a:gd name="adj2" fmla="val 58272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连接圆心和圆上任意一点的线段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（如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OA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半径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r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；</a:t>
            </a:r>
            <a:endParaRPr lang="en-US" altLang="zh-CN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1" name="AutoShape 34"/>
          <p:cNvSpPr>
            <a:spLocks noChangeArrowheads="1"/>
          </p:cNvSpPr>
          <p:nvPr/>
        </p:nvSpPr>
        <p:spPr bwMode="auto">
          <a:xfrm>
            <a:off x="1324256" y="3524516"/>
            <a:ext cx="3960439" cy="1146001"/>
          </a:xfrm>
          <a:prstGeom prst="wedgeRoundRectCallout">
            <a:avLst>
              <a:gd name="adj1" fmla="val 59337"/>
              <a:gd name="adj2" fmla="val -33995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通过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圆心并且两端都在圆上的线段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（如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BC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直径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，通常用字母</a:t>
            </a:r>
            <a:r>
              <a:rPr lang="en-US" altLang="zh-CN" sz="2400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d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表示；</a:t>
            </a:r>
            <a:endParaRPr lang="en-US" altLang="zh-CN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en-US" altLang="zh-CN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3195302" y="276405"/>
            <a:ext cx="2695575" cy="56169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圆的周长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414594" y="1136419"/>
            <a:ext cx="1003218" cy="86805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7845797" y="3521960"/>
            <a:ext cx="832389" cy="747278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29152" y="2133189"/>
            <a:ext cx="8627876" cy="1187981"/>
          </a:xfrm>
          <a:prstGeom prst="wedgeRoundRectCallout">
            <a:avLst>
              <a:gd name="adj1" fmla="val -51629"/>
              <a:gd name="adj2" fmla="val -28297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一个圆的周长总是直径的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倍多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一些，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任何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一个圆的周长除以直径的商都是一个固定的数，我们把它叫作</a:t>
            </a:r>
            <a:r>
              <a:rPr lang="zh-CN" altLang="en-US" sz="2400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圆周率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，用字母</a:t>
            </a:r>
            <a:r>
              <a:rPr lang="zh-CN" altLang="en-US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noProof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（</a:t>
            </a:r>
            <a:r>
              <a:rPr lang="zh-CN" altLang="en-US" sz="2400" i="1" noProof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pài</a:t>
            </a:r>
            <a:r>
              <a:rPr lang="zh-CN" altLang="en-US" sz="2400" noProof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）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表示。</a:t>
            </a:r>
            <a:r>
              <a:rPr lang="zh-CN" altLang="en-US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是一个无限不循环小数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r>
              <a:rPr lang="zh-CN" altLang="en-US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i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= 3.141592653…</a:t>
            </a:r>
          </a:p>
          <a:p>
            <a:endParaRPr lang="zh-CN" altLang="en-US" sz="24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AutoShape 34"/>
          <p:cNvSpPr>
            <a:spLocks noChangeArrowheads="1"/>
          </p:cNvSpPr>
          <p:nvPr/>
        </p:nvSpPr>
        <p:spPr bwMode="auto">
          <a:xfrm>
            <a:off x="507488" y="3521960"/>
            <a:ext cx="6904863" cy="1265697"/>
          </a:xfrm>
          <a:prstGeom prst="wedgeRoundRectCallout">
            <a:avLst>
              <a:gd name="adj1" fmla="val 53951"/>
              <a:gd name="adj2" fmla="val -32737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pPr fontAlgn="auto"/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在计算时，一般保留两位小数，取它的近似值</a:t>
            </a:r>
            <a:r>
              <a:rPr lang="en-US" altLang="zh-CN" sz="2400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r>
              <a:rPr lang="zh-CN" altLang="zh-CN" sz="2400" noProof="1">
                <a:latin typeface="楷体" pitchFamily="49" charset="-122"/>
                <a:ea typeface="楷体" pitchFamily="49" charset="-122"/>
                <a:sym typeface="+mn-ea"/>
              </a:rPr>
              <a:t>如果用</a:t>
            </a:r>
            <a:r>
              <a:rPr lang="en-US" altLang="zh-CN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表示圆的周长，那么周长</a:t>
            </a:r>
            <a:r>
              <a:rPr lang="en-US" altLang="zh-CN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与直径</a:t>
            </a:r>
            <a:r>
              <a:rPr lang="en-US" altLang="zh-CN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或半径</a:t>
            </a:r>
            <a:r>
              <a:rPr lang="en-US" altLang="zh-CN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noProof="1">
                <a:latin typeface="楷体" pitchFamily="49" charset="-122"/>
                <a:ea typeface="楷体" pitchFamily="49" charset="-122"/>
                <a:sym typeface="+mn-ea"/>
              </a:rPr>
              <a:t>的关系是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en-US" altLang="zh-CN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= </a:t>
            </a:r>
            <a:r>
              <a:rPr lang="zh-CN" altLang="en-US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i="1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或</a:t>
            </a:r>
            <a:r>
              <a:rPr lang="en-US" altLang="zh-CN" sz="2400" i="1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</a:t>
            </a:r>
            <a:r>
              <a:rPr lang="en-US" altLang="zh-CN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en-US" altLang="zh-CN" sz="24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400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i="1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i="1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。</a:t>
            </a:r>
            <a:endParaRPr lang="en-US" altLang="zh-CN" sz="2400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  <a:p>
            <a:pPr fontAlgn="auto"/>
            <a:endParaRPr lang="en-US" altLang="zh-CN" sz="24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endParaRPr lang="zh-CN" altLang="en-US" sz="24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578" y="1001625"/>
            <a:ext cx="2247900" cy="105092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415" y="996563"/>
            <a:ext cx="2987675" cy="10572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117104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3455988" y="276225"/>
            <a:ext cx="2695575" cy="56169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圆的面积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6463999" y="403889"/>
            <a:ext cx="1003218" cy="86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7429603" y="3624964"/>
            <a:ext cx="832389" cy="74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5428193" y="1335837"/>
            <a:ext cx="3501003" cy="2486185"/>
          </a:xfrm>
          <a:prstGeom prst="wedgeRoundRectCallout">
            <a:avLst>
              <a:gd name="adj1" fmla="val 14736"/>
              <a:gd name="adj2" fmla="val -62035"/>
              <a:gd name="adj3" fmla="val 16667"/>
            </a:avLst>
          </a:prstGeom>
          <a:solidFill>
            <a:schemeClr val="bg1"/>
          </a:solidFill>
          <a:ln w="12700">
            <a:solidFill>
              <a:srgbClr val="96D07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平均分的份数越多，拼成的图形越接近长方形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长方形的宽是圆的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半径，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长方形的长是圆周长的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一半，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长方形的面积与圆的面积相等。</a:t>
            </a:r>
          </a:p>
          <a:p>
            <a:endParaRPr lang="zh-CN" altLang="zh-CN" sz="2400" dirty="0">
              <a:latin typeface="楷体" pitchFamily="49" charset="-122"/>
              <a:ea typeface="楷体" pitchFamily="49" charset="-122"/>
              <a:cs typeface="楷体_GB2312"/>
            </a:endParaRPr>
          </a:p>
          <a:p>
            <a:endParaRPr lang="zh-CN" altLang="en-US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endParaRPr lang="zh-CN" altLang="en-US" sz="24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21" y="866731"/>
            <a:ext cx="1485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421" y="890543"/>
            <a:ext cx="286861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571" y="1716043"/>
            <a:ext cx="22701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71" y="938168"/>
            <a:ext cx="2381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84" y="919118"/>
            <a:ext cx="24066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521" y="2103393"/>
            <a:ext cx="233362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14"/>
          <p:cNvSpPr txBox="1"/>
          <p:nvPr/>
        </p:nvSpPr>
        <p:spPr>
          <a:xfrm>
            <a:off x="2175634" y="3316652"/>
            <a:ext cx="78258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2000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000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000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×</a:t>
            </a:r>
            <a:r>
              <a:rPr lang="zh-CN" altLang="en-US" sz="2000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en-US" altLang="zh-CN" sz="2000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 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275484" y="2550484"/>
            <a:ext cx="3430588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000" spc="-100" noProof="1">
                <a:latin typeface="楷体" pitchFamily="49" charset="-122"/>
                <a:ea typeface="楷体" pitchFamily="49" charset="-122"/>
                <a:sym typeface="+mn-ea"/>
              </a:rPr>
              <a:t>长方形的面积 </a:t>
            </a:r>
            <a:r>
              <a:rPr lang="en-US" altLang="zh-CN" sz="2000" spc="-100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zh-CN" altLang="en-US" sz="2000" spc="-100" noProof="1">
                <a:latin typeface="楷体" pitchFamily="49" charset="-122"/>
                <a:ea typeface="楷体" pitchFamily="49" charset="-122"/>
                <a:sym typeface="+mn-ea"/>
              </a:rPr>
              <a:t>长×宽</a:t>
            </a:r>
            <a:r>
              <a:rPr lang="en-US" altLang="zh-CN" sz="2000" spc="-100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</a:p>
        </p:txBody>
      </p:sp>
      <p:sp>
        <p:nvSpPr>
          <p:cNvPr id="33" name="TextBox 22"/>
          <p:cNvSpPr txBox="1"/>
          <p:nvPr/>
        </p:nvSpPr>
        <p:spPr>
          <a:xfrm>
            <a:off x="620745" y="3285874"/>
            <a:ext cx="34305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spc="-100" noProof="1">
                <a:latin typeface="楷体" pitchFamily="49" charset="-122"/>
                <a:ea typeface="楷体" pitchFamily="49" charset="-122"/>
                <a:sym typeface="+mn-ea"/>
              </a:rPr>
              <a:t>圆的面积 </a:t>
            </a:r>
            <a:r>
              <a:rPr lang="en-US" altLang="zh-CN" sz="2400" spc="-100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</a:p>
        </p:txBody>
      </p:sp>
      <p:sp>
        <p:nvSpPr>
          <p:cNvPr id="34" name="TextBox 22"/>
          <p:cNvSpPr txBox="1"/>
          <p:nvPr/>
        </p:nvSpPr>
        <p:spPr>
          <a:xfrm>
            <a:off x="1884394" y="3618508"/>
            <a:ext cx="34321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000" spc="-100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zh-CN" altLang="en-US" sz="2000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000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000" spc="-100" baseline="300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endParaRPr lang="en-US" sz="2000" spc="-100" baseline="30000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934" y="2873654"/>
            <a:ext cx="920750" cy="53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22"/>
          <p:cNvSpPr txBox="1"/>
          <p:nvPr/>
        </p:nvSpPr>
        <p:spPr>
          <a:xfrm>
            <a:off x="273692" y="4174682"/>
            <a:ext cx="75073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spc="-100" noProof="1">
                <a:latin typeface="楷体" pitchFamily="49" charset="-122"/>
                <a:ea typeface="楷体" pitchFamily="49" charset="-122"/>
                <a:sym typeface="+mn-ea"/>
              </a:rPr>
              <a:t>如果用</a:t>
            </a:r>
            <a:r>
              <a:rPr lang="en-US" altLang="zh-CN" sz="2400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S</a:t>
            </a:r>
            <a:r>
              <a:rPr lang="zh-CN" altLang="en-US" sz="2400" spc="-100" noProof="1">
                <a:latin typeface="楷体" pitchFamily="49" charset="-122"/>
                <a:ea typeface="楷体" pitchFamily="49" charset="-122"/>
                <a:sym typeface="+mn-ea"/>
              </a:rPr>
              <a:t>表示圆的面积，上面的公式可以写成</a:t>
            </a:r>
            <a:r>
              <a:rPr lang="zh-CN" altLang="en-US" sz="2400" spc="-100" noProof="1" smtClean="0">
                <a:latin typeface="楷体" pitchFamily="49" charset="-122"/>
                <a:ea typeface="楷体" pitchFamily="49" charset="-122"/>
                <a:sym typeface="+mn-ea"/>
              </a:rPr>
              <a:t>： </a:t>
            </a:r>
            <a:r>
              <a:rPr lang="en-US" altLang="zh-CN" sz="2400" i="1" spc="-100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S </a:t>
            </a:r>
            <a:r>
              <a:rPr lang="en-US" altLang="zh-CN" sz="2400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zh-CN" altLang="en-US" sz="2400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spc="-100" baseline="300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endParaRPr lang="en-US" altLang="zh-CN" sz="2400" spc="-100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57779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/>
      <p:bldP spid="32" grpId="0"/>
      <p:bldP spid="33" grpId="0"/>
      <p:bldP spid="34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9817" y="1212461"/>
            <a:ext cx="47563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）在右边的图中（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每个小方格的边长表示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厘米）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画一个半径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厘米的圆，圆心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O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的位置是（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4,3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5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7062773" y="3393530"/>
            <a:ext cx="949561" cy="115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932" y="864914"/>
            <a:ext cx="2747630" cy="233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464" y="864914"/>
            <a:ext cx="2775098" cy="231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01341" y="3044208"/>
            <a:ext cx="5392425" cy="1384995"/>
            <a:chOff x="1216052" y="2517793"/>
            <a:chExt cx="3880483" cy="1384995"/>
          </a:xfrm>
        </p:grpSpPr>
        <p:sp>
          <p:nvSpPr>
            <p:cNvPr id="13" name="TextBox 12"/>
            <p:cNvSpPr txBox="1"/>
            <p:nvPr/>
          </p:nvSpPr>
          <p:spPr>
            <a:xfrm>
              <a:off x="1216052" y="2517793"/>
              <a:ext cx="388048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800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800" dirty="0" smtClean="0">
                  <a:latin typeface="楷体" pitchFamily="49" charset="-122"/>
                  <a:ea typeface="楷体" pitchFamily="49" charset="-122"/>
                </a:rPr>
                <a:t>）在这个圆中画一个扇形，使扇形面积正好是圆面积的   。</a:t>
              </a:r>
              <a:endParaRPr lang="zh-CN" altLang="en-US" sz="28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18052312"/>
                </p:ext>
              </p:extLst>
            </p:nvPr>
          </p:nvGraphicFramePr>
          <p:xfrm>
            <a:off x="4192543" y="2909458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3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2543" y="2909458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464" y="864914"/>
            <a:ext cx="2729137" cy="2264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055423"/>
              </p:ext>
            </p:extLst>
          </p:nvPr>
        </p:nvGraphicFramePr>
        <p:xfrm>
          <a:off x="340238" y="1499840"/>
          <a:ext cx="866553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88"/>
                <a:gridCol w="1895073"/>
                <a:gridCol w="2254484"/>
                <a:gridCol w="2392194"/>
              </a:tblGrid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圆的半径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圆的直径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d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圆的周长</a:t>
                      </a:r>
                      <a:r>
                        <a:rPr lang="zh-CN" altLang="en-US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（</a:t>
                      </a:r>
                      <a:r>
                        <a:rPr lang="en-US" altLang="zh-CN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C</a:t>
                      </a:r>
                      <a:r>
                        <a:rPr lang="zh-CN" altLang="en-US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）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+mn-lt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圆的面积</a:t>
                      </a:r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（</a:t>
                      </a:r>
                      <a:r>
                        <a:rPr lang="en-US" altLang="zh-CN" sz="2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楷体" pitchFamily="49" charset="-122"/>
                          <a:cs typeface="+mn-cs"/>
                        </a:rPr>
                        <a:t>S</a:t>
                      </a:r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）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分米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+mn-lt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8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厘米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+mn-lt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56059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i="1" dirty="0" smtClean="0">
                        <a:latin typeface="+mn-lt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0" dirty="0" smtClean="0">
                          <a:latin typeface="楷体" pitchFamily="49" charset="-122"/>
                          <a:ea typeface="楷体" pitchFamily="49" charset="-122"/>
                        </a:rPr>
                        <a:t>62.8</a:t>
                      </a:r>
                      <a:r>
                        <a:rPr lang="zh-CN" altLang="en-US" sz="2400" b="1" i="0" dirty="0" smtClean="0"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b="1" i="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901594" y="1974279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分米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6431" y="1974279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18.84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分米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74770" y="1974279"/>
            <a:ext cx="2447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28.26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平方分米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9051" y="2406327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40644" y="2478335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25.12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厘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60647" y="2435944"/>
            <a:ext cx="2297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50.24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平方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厘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3373" y="2867992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59605" y="2867992"/>
            <a:ext cx="1665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83127" y="2867991"/>
            <a:ext cx="189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314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平方米</a:t>
            </a:r>
            <a:endParaRPr lang="zh-CN" altLang="en-US" sz="2400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484" y="492828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2.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384404" y="493934"/>
            <a:ext cx="84835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杂技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演员在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一根悬空的钢丝上骑独轮车，车轮的直径是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45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厘米。从钢丝的一端到另一端，车轮正好滚动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圈。这根悬空的钢丝至少长多少米？</a:t>
            </a:r>
          </a:p>
        </p:txBody>
      </p:sp>
      <p:sp>
        <p:nvSpPr>
          <p:cNvPr id="20" name="矩形 19"/>
          <p:cNvSpPr/>
          <p:nvPr/>
        </p:nvSpPr>
        <p:spPr>
          <a:xfrm>
            <a:off x="2177720" y="2089933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45×40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141.3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40</a:t>
            </a:r>
          </a:p>
          <a:p>
            <a:pPr fontAlgn="auto"/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5652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厘米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)</a:t>
            </a:r>
          </a:p>
          <a:p>
            <a:pPr fontAlgn="auto"/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= 56.52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（米）</a:t>
            </a:r>
            <a:endParaRPr lang="zh-CN" altLang="en-US" sz="24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51026" y="3687133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：这根悬空的钢丝至少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56.52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米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833073" y="2387876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178411" y="2842001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478737" y="483302"/>
            <a:ext cx="81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牧民在草地上围成一个周长约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94.2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米的圆形羊圈，羊圈的面积大约是多少平方米？</a:t>
            </a:r>
          </a:p>
        </p:txBody>
      </p:sp>
      <p:sp>
        <p:nvSpPr>
          <p:cNvPr id="32" name="矩形 31"/>
          <p:cNvSpPr/>
          <p:nvPr/>
        </p:nvSpPr>
        <p:spPr>
          <a:xfrm>
            <a:off x="2261073" y="167761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94.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2÷3.14÷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=15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米）</a:t>
            </a:r>
            <a:endParaRPr lang="en-US" altLang="zh-CN" sz="2400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 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15</a:t>
            </a:r>
            <a:r>
              <a:rPr lang="en-US" altLang="zh-CN" sz="2400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aseline="60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225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noProof="1" smtClean="0">
                <a:latin typeface="楷体" pitchFamily="49" charset="-122"/>
                <a:ea typeface="楷体" pitchFamily="49" charset="-122"/>
                <a:sym typeface="+mn-ea"/>
              </a:rPr>
              <a:t>= 706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.5(</a:t>
            </a:r>
            <a:r>
              <a:rPr lang="zh-CN" altLang="en-US" sz="24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平方米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08494" y="391042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答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：羊圈的面积大约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706.5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平方米。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36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5583</TotalTime>
  <Pages>0</Pages>
  <Words>755</Words>
  <Characters>0</Characters>
  <Application>Microsoft Office PowerPoint</Application>
  <DocSecurity>0</DocSecurity>
  <PresentationFormat>全屏显示(16:9)</PresentationFormat>
  <Lines>0</Lines>
  <Paragraphs>83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898</cp:revision>
  <dcterms:created xsi:type="dcterms:W3CDTF">2016-06-05T01:28:05Z</dcterms:created>
  <dcterms:modified xsi:type="dcterms:W3CDTF">2019-10-15T02:52:05Z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